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1" r:id="rId1"/>
  </p:sldMasterIdLst>
  <p:notesMasterIdLst>
    <p:notesMasterId r:id="rId16"/>
  </p:notesMasterIdLst>
  <p:handoutMasterIdLst>
    <p:handoutMasterId r:id="rId17"/>
  </p:handoutMasterIdLst>
  <p:sldIdLst>
    <p:sldId id="274" r:id="rId2"/>
    <p:sldId id="378" r:id="rId3"/>
    <p:sldId id="387" r:id="rId4"/>
    <p:sldId id="394" r:id="rId5"/>
    <p:sldId id="395" r:id="rId6"/>
    <p:sldId id="385" r:id="rId7"/>
    <p:sldId id="386" r:id="rId8"/>
    <p:sldId id="379" r:id="rId9"/>
    <p:sldId id="375" r:id="rId10"/>
    <p:sldId id="376" r:id="rId11"/>
    <p:sldId id="380" r:id="rId12"/>
    <p:sldId id="390" r:id="rId13"/>
    <p:sldId id="391" r:id="rId14"/>
    <p:sldId id="288" r:id="rId15"/>
  </p:sldIdLst>
  <p:sldSz cx="9144000" cy="6858000" type="screen4x3"/>
  <p:notesSz cx="6735763" cy="9866313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2E5"/>
    <a:srgbClr val="FFCC00"/>
    <a:srgbClr val="CC6600"/>
    <a:srgbClr val="996633"/>
    <a:srgbClr val="993300"/>
    <a:srgbClr val="006699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5" autoAdjust="0"/>
    <p:restoredTop sz="94849" autoAdjust="0"/>
  </p:normalViewPr>
  <p:slideViewPr>
    <p:cSldViewPr>
      <p:cViewPr>
        <p:scale>
          <a:sx n="74" d="100"/>
          <a:sy n="74" d="100"/>
        </p:scale>
        <p:origin x="-173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114" y="-6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Zaprimljeni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16528272043996E-3"/>
                  <c:y val="-6.211581379358271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449584816132862E-3"/>
                  <c:y val="-4.39987014371211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071569790431E-2"/>
                  <c:y val="-5.69394959774508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Ukupan broj
2017. god.</c:v>
                </c:pt>
                <c:pt idx="1">
                  <c:v>Ukupan broj
2018. god.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2399</c:v>
                </c:pt>
                <c:pt idx="1">
                  <c:v>3033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Odobreni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979833926453145E-2"/>
                  <c:y val="-4.917501925325298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633056544088572E-2"/>
                  <c:y val="-3.105790689679136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561486753657689E-2"/>
                  <c:y val="-5.952765488551686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Ukupan broj
2017. god.</c:v>
                </c:pt>
                <c:pt idx="1">
                  <c:v>Ukupan broj
2018. god.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2314</c:v>
                </c:pt>
                <c:pt idx="1">
                  <c:v>2972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Odbijeni, odustali ili raskinuti Ugovori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Ukupan broj
2017. god.</c:v>
                </c:pt>
                <c:pt idx="1">
                  <c:v>Ukupan broj
2018. god.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85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6966656"/>
        <c:axId val="92189760"/>
        <c:axId val="0"/>
      </c:bar3DChart>
      <c:catAx>
        <c:axId val="9696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189760"/>
        <c:crosses val="autoZero"/>
        <c:auto val="1"/>
        <c:lblAlgn val="ctr"/>
        <c:lblOffset val="100"/>
        <c:noMultiLvlLbl val="0"/>
      </c:catAx>
      <c:valAx>
        <c:axId val="92189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6966656"/>
        <c:crosses val="autoZero"/>
        <c:crossBetween val="between"/>
      </c:valAx>
      <c:spPr>
        <a:noFill/>
        <a:ln w="25395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Ukupan broj
2017. god.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Stan</c:v>
                </c:pt>
                <c:pt idx="1">
                  <c:v>Kuća</c:v>
                </c:pt>
                <c:pt idx="2">
                  <c:v>Izgradnja kuće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1677</c:v>
                </c:pt>
                <c:pt idx="1">
                  <c:v>461</c:v>
                </c:pt>
                <c:pt idx="2">
                  <c:v>176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Ukupan broj
2018. god.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Stan</c:v>
                </c:pt>
                <c:pt idx="1">
                  <c:v>Kuća</c:v>
                </c:pt>
                <c:pt idx="2">
                  <c:v>Izgradnja kuće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1918</c:v>
                </c:pt>
                <c:pt idx="1">
                  <c:v>749</c:v>
                </c:pt>
                <c:pt idx="2">
                  <c:v>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962048"/>
        <c:axId val="92190336"/>
        <c:axId val="0"/>
      </c:bar3DChart>
      <c:catAx>
        <c:axId val="9696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2190336"/>
        <c:crosses val="autoZero"/>
        <c:auto val="1"/>
        <c:lblAlgn val="ctr"/>
        <c:lblOffset val="100"/>
        <c:noMultiLvlLbl val="0"/>
      </c:catAx>
      <c:valAx>
        <c:axId val="92190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962048"/>
        <c:crosses val="autoZero"/>
        <c:crossBetween val="between"/>
      </c:valAx>
      <c:spPr>
        <a:noFill/>
        <a:ln w="25402">
          <a:noFill/>
        </a:ln>
      </c:spPr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  <c:spPr>
        <a:noFill/>
        <a:ln w="25375">
          <a:noFill/>
        </a:ln>
      </c:spPr>
    </c:sideWall>
    <c:backWall>
      <c:thickness val="0"/>
      <c:spPr>
        <a:noFill/>
        <a:ln w="25375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Ukupan broj
2017. god.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ERSTE&amp;STEIERMARKISCHEBANK  d.d.</c:v>
                </c:pt>
                <c:pt idx="1">
                  <c:v>HRVATSKA POŠTANSKA BANKA d.d.</c:v>
                </c:pt>
                <c:pt idx="2">
                  <c:v>HPB – STAMBENA ŠTEDIONICA d.d.</c:v>
                </c:pt>
                <c:pt idx="3">
                  <c:v>ISTARSKA KREDITNA BANKA UMAG d.d.</c:v>
                </c:pt>
                <c:pt idx="4">
                  <c:v>KARLOVAČKA BANKA d.d.</c:v>
                </c:pt>
                <c:pt idx="5">
                  <c:v>OTP BANKA d.d.</c:v>
                </c:pt>
                <c:pt idx="6">
                  <c:v>PODRAVSKA BANKA d.d.</c:v>
                </c:pt>
                <c:pt idx="7">
                  <c:v>PRIVREDNA BANKA ZAGREB d.d.</c:v>
                </c:pt>
                <c:pt idx="8">
                  <c:v>RAIFFEISEN BANK AUSTRIA d.d.</c:v>
                </c:pt>
                <c:pt idx="9">
                  <c:v>ZAGREBAČKA BANKA d.d.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393</c:v>
                </c:pt>
                <c:pt idx="1">
                  <c:v>113</c:v>
                </c:pt>
                <c:pt idx="2">
                  <c:v>0</c:v>
                </c:pt>
                <c:pt idx="3">
                  <c:v>3</c:v>
                </c:pt>
                <c:pt idx="4">
                  <c:v>7</c:v>
                </c:pt>
                <c:pt idx="5">
                  <c:v>174</c:v>
                </c:pt>
                <c:pt idx="6">
                  <c:v>3</c:v>
                </c:pt>
                <c:pt idx="7">
                  <c:v>705</c:v>
                </c:pt>
                <c:pt idx="8">
                  <c:v>98</c:v>
                </c:pt>
                <c:pt idx="9">
                  <c:v>818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Ukupan broj
2018. god.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ERSTE&amp;STEIERMARKISCHEBANK  d.d.</c:v>
                </c:pt>
                <c:pt idx="1">
                  <c:v>HRVATSKA POŠTANSKA BANKA d.d.</c:v>
                </c:pt>
                <c:pt idx="2">
                  <c:v>HPB – STAMBENA ŠTEDIONICA d.d.</c:v>
                </c:pt>
                <c:pt idx="3">
                  <c:v>ISTARSKA KREDITNA BANKA UMAG d.d.</c:v>
                </c:pt>
                <c:pt idx="4">
                  <c:v>KARLOVAČKA BANKA d.d.</c:v>
                </c:pt>
                <c:pt idx="5">
                  <c:v>OTP BANKA d.d.</c:v>
                </c:pt>
                <c:pt idx="6">
                  <c:v>PODRAVSKA BANKA d.d.</c:v>
                </c:pt>
                <c:pt idx="7">
                  <c:v>PRIVREDNA BANKA ZAGREB d.d.</c:v>
                </c:pt>
                <c:pt idx="8">
                  <c:v>RAIFFEISEN BANK AUSTRIA d.d.</c:v>
                </c:pt>
                <c:pt idx="9">
                  <c:v>ZAGREBAČKA BANKA d.d.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472</c:v>
                </c:pt>
                <c:pt idx="1">
                  <c:v>246</c:v>
                </c:pt>
                <c:pt idx="2">
                  <c:v>12</c:v>
                </c:pt>
                <c:pt idx="3">
                  <c:v>6</c:v>
                </c:pt>
                <c:pt idx="4">
                  <c:v>9</c:v>
                </c:pt>
                <c:pt idx="5">
                  <c:v>215</c:v>
                </c:pt>
                <c:pt idx="6">
                  <c:v>5</c:v>
                </c:pt>
                <c:pt idx="7">
                  <c:v>1054</c:v>
                </c:pt>
                <c:pt idx="8">
                  <c:v>141</c:v>
                </c:pt>
                <c:pt idx="9">
                  <c:v>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041408"/>
        <c:axId val="92192064"/>
        <c:axId val="0"/>
      </c:bar3DChart>
      <c:catAx>
        <c:axId val="9704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sr-Latn-RS"/>
          </a:p>
        </c:txPr>
        <c:crossAx val="92192064"/>
        <c:crosses val="autoZero"/>
        <c:auto val="1"/>
        <c:lblAlgn val="ctr"/>
        <c:lblOffset val="100"/>
        <c:noMultiLvlLbl val="0"/>
      </c:catAx>
      <c:valAx>
        <c:axId val="9219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sr-Latn-RS"/>
          </a:p>
        </c:txPr>
        <c:crossAx val="9704140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'indeks razvijenosti'!$C$2</c:f>
              <c:strCache>
                <c:ptCount val="1"/>
                <c:pt idx="0">
                  <c:v>Ukupan broj
2017. god.</c:v>
                </c:pt>
              </c:strCache>
            </c:strRef>
          </c:tx>
          <c:cat>
            <c:strRef>
              <c:f>'indeks razvijenosti'!$B$3:$B$10</c:f>
              <c:strCache>
                <c:ptCount val="8"/>
                <c:pt idx="0">
                  <c:v>I skupina</c:v>
                </c:pt>
                <c:pt idx="1">
                  <c:v>II skupina</c:v>
                </c:pt>
                <c:pt idx="2">
                  <c:v>III skupina</c:v>
                </c:pt>
                <c:pt idx="3">
                  <c:v>IV skupina</c:v>
                </c:pt>
                <c:pt idx="4">
                  <c:v>V skupina</c:v>
                </c:pt>
                <c:pt idx="5">
                  <c:v>VI skupina</c:v>
                </c:pt>
                <c:pt idx="6">
                  <c:v>VII skupina</c:v>
                </c:pt>
                <c:pt idx="7">
                  <c:v>VIII skupina</c:v>
                </c:pt>
              </c:strCache>
            </c:strRef>
          </c:cat>
          <c:val>
            <c:numRef>
              <c:f>'indeks razvijenosti'!$C$3:$C$10</c:f>
              <c:numCache>
                <c:formatCode>General</c:formatCode>
                <c:ptCount val="8"/>
                <c:pt idx="0">
                  <c:v>7</c:v>
                </c:pt>
                <c:pt idx="1">
                  <c:v>20</c:v>
                </c:pt>
                <c:pt idx="2">
                  <c:v>47</c:v>
                </c:pt>
                <c:pt idx="3">
                  <c:v>102</c:v>
                </c:pt>
                <c:pt idx="4">
                  <c:v>89</c:v>
                </c:pt>
                <c:pt idx="5">
                  <c:v>235</c:v>
                </c:pt>
                <c:pt idx="6">
                  <c:v>277</c:v>
                </c:pt>
                <c:pt idx="7" formatCode="#,##0">
                  <c:v>1537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'indeks razvijenosti'!$D$2</c:f>
              <c:strCache>
                <c:ptCount val="1"/>
                <c:pt idx="0">
                  <c:v>Ukupan broj
2018. god.</c:v>
                </c:pt>
              </c:strCache>
            </c:strRef>
          </c:tx>
          <c:cat>
            <c:strRef>
              <c:f>'indeks razvijenosti'!$B$3:$B$10</c:f>
              <c:strCache>
                <c:ptCount val="8"/>
                <c:pt idx="0">
                  <c:v>I skupina</c:v>
                </c:pt>
                <c:pt idx="1">
                  <c:v>II skupina</c:v>
                </c:pt>
                <c:pt idx="2">
                  <c:v>III skupina</c:v>
                </c:pt>
                <c:pt idx="3">
                  <c:v>IV skupina</c:v>
                </c:pt>
                <c:pt idx="4">
                  <c:v>V skupina</c:v>
                </c:pt>
                <c:pt idx="5">
                  <c:v>VI skupina</c:v>
                </c:pt>
                <c:pt idx="6">
                  <c:v>VII skupina</c:v>
                </c:pt>
                <c:pt idx="7">
                  <c:v>VIII skupina</c:v>
                </c:pt>
              </c:strCache>
            </c:strRef>
          </c:cat>
          <c:val>
            <c:numRef>
              <c:f>'indeks razvijenosti'!$D$3:$D$10</c:f>
              <c:numCache>
                <c:formatCode>General</c:formatCode>
                <c:ptCount val="8"/>
                <c:pt idx="0">
                  <c:v>29</c:v>
                </c:pt>
                <c:pt idx="1">
                  <c:v>48</c:v>
                </c:pt>
                <c:pt idx="2">
                  <c:v>78</c:v>
                </c:pt>
                <c:pt idx="3">
                  <c:v>204</c:v>
                </c:pt>
                <c:pt idx="4">
                  <c:v>161</c:v>
                </c:pt>
                <c:pt idx="5">
                  <c:v>393</c:v>
                </c:pt>
                <c:pt idx="6">
                  <c:v>376</c:v>
                </c:pt>
                <c:pt idx="7" formatCode="#,##0">
                  <c:v>1683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39360"/>
        <c:axId val="125348672"/>
      </c:lineChart>
      <c:catAx>
        <c:axId val="9703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sz="13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25348672"/>
        <c:crosses val="autoZero"/>
        <c:auto val="1"/>
        <c:lblAlgn val="ctr"/>
        <c:lblOffset val="100"/>
        <c:noMultiLvlLbl val="0"/>
      </c:catAx>
      <c:valAx>
        <c:axId val="125348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3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97039360"/>
        <c:crosses val="autoZero"/>
        <c:crossBetween val="between"/>
      </c:valAx>
      <c:spPr>
        <a:noFill/>
        <a:ln w="25389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3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Ukupan broj
2017. god.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Bjelovarsko - Bilogorska</c:v>
                </c:pt>
                <c:pt idx="1">
                  <c:v>Brodsko - Posavska</c:v>
                </c:pt>
                <c:pt idx="2">
                  <c:v>Dubrovačko - 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 - Križevačka</c:v>
                </c:pt>
                <c:pt idx="7">
                  <c:v>Krapinsko - Zagorska</c:v>
                </c:pt>
                <c:pt idx="8">
                  <c:v>Ličko - Senjska</c:v>
                </c:pt>
                <c:pt idx="9">
                  <c:v>Međimurska </c:v>
                </c:pt>
                <c:pt idx="10">
                  <c:v>Osječko - Baranjska</c:v>
                </c:pt>
                <c:pt idx="11">
                  <c:v>Požeško - Slavonska </c:v>
                </c:pt>
                <c:pt idx="12">
                  <c:v>Primorsko - Goranska</c:v>
                </c:pt>
                <c:pt idx="13">
                  <c:v>Sisačko - Moslavačka</c:v>
                </c:pt>
                <c:pt idx="14">
                  <c:v>Splitsko - Dalmatinska </c:v>
                </c:pt>
                <c:pt idx="15">
                  <c:v>Šibensko - Kninska</c:v>
                </c:pt>
                <c:pt idx="16">
                  <c:v>Varaždinska</c:v>
                </c:pt>
                <c:pt idx="17">
                  <c:v>Virovitičko - Podravska</c:v>
                </c:pt>
                <c:pt idx="18">
                  <c:v>Vukovarsko - Srijemska</c:v>
                </c:pt>
                <c:pt idx="19">
                  <c:v>Zadarska </c:v>
                </c:pt>
                <c:pt idx="20">
                  <c:v>Zagrebačka 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47</c:v>
                </c:pt>
                <c:pt idx="1">
                  <c:v>49</c:v>
                </c:pt>
                <c:pt idx="2">
                  <c:v>21</c:v>
                </c:pt>
                <c:pt idx="3">
                  <c:v>869</c:v>
                </c:pt>
                <c:pt idx="4">
                  <c:v>115</c:v>
                </c:pt>
                <c:pt idx="5">
                  <c:v>56</c:v>
                </c:pt>
                <c:pt idx="6">
                  <c:v>55</c:v>
                </c:pt>
                <c:pt idx="7">
                  <c:v>47</c:v>
                </c:pt>
                <c:pt idx="8">
                  <c:v>14</c:v>
                </c:pt>
                <c:pt idx="9">
                  <c:v>68</c:v>
                </c:pt>
                <c:pt idx="10">
                  <c:v>159</c:v>
                </c:pt>
                <c:pt idx="11">
                  <c:v>15</c:v>
                </c:pt>
                <c:pt idx="12">
                  <c:v>170</c:v>
                </c:pt>
                <c:pt idx="13">
                  <c:v>66</c:v>
                </c:pt>
                <c:pt idx="14">
                  <c:v>150</c:v>
                </c:pt>
                <c:pt idx="15">
                  <c:v>16</c:v>
                </c:pt>
                <c:pt idx="16">
                  <c:v>85</c:v>
                </c:pt>
                <c:pt idx="17">
                  <c:v>30</c:v>
                </c:pt>
                <c:pt idx="18">
                  <c:v>44</c:v>
                </c:pt>
                <c:pt idx="19">
                  <c:v>48</c:v>
                </c:pt>
                <c:pt idx="20">
                  <c:v>190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Ukupan broj
2018. god.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Bjelovarsko - Bilogorska</c:v>
                </c:pt>
                <c:pt idx="1">
                  <c:v>Brodsko - Posavska</c:v>
                </c:pt>
                <c:pt idx="2">
                  <c:v>Dubrovačko - 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 - Križevačka</c:v>
                </c:pt>
                <c:pt idx="7">
                  <c:v>Krapinsko - Zagorska</c:v>
                </c:pt>
                <c:pt idx="8">
                  <c:v>Ličko - Senjska</c:v>
                </c:pt>
                <c:pt idx="9">
                  <c:v>Međimurska </c:v>
                </c:pt>
                <c:pt idx="10">
                  <c:v>Osječko - Baranjska</c:v>
                </c:pt>
                <c:pt idx="11">
                  <c:v>Požeško - Slavonska </c:v>
                </c:pt>
                <c:pt idx="12">
                  <c:v>Primorsko - Goranska</c:v>
                </c:pt>
                <c:pt idx="13">
                  <c:v>Sisačko - Moslavačka</c:v>
                </c:pt>
                <c:pt idx="14">
                  <c:v>Splitsko - Dalmatinska </c:v>
                </c:pt>
                <c:pt idx="15">
                  <c:v>Šibensko - Kninska</c:v>
                </c:pt>
                <c:pt idx="16">
                  <c:v>Varaždinska</c:v>
                </c:pt>
                <c:pt idx="17">
                  <c:v>Virovitičko - Podravska</c:v>
                </c:pt>
                <c:pt idx="18">
                  <c:v>Vukovarsko - Srijemska</c:v>
                </c:pt>
                <c:pt idx="19">
                  <c:v>Zadarska </c:v>
                </c:pt>
                <c:pt idx="20">
                  <c:v>Zagrebačka 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65</c:v>
                </c:pt>
                <c:pt idx="1">
                  <c:v>99</c:v>
                </c:pt>
                <c:pt idx="2">
                  <c:v>40</c:v>
                </c:pt>
                <c:pt idx="3">
                  <c:v>898</c:v>
                </c:pt>
                <c:pt idx="4">
                  <c:v>98</c:v>
                </c:pt>
                <c:pt idx="5">
                  <c:v>64</c:v>
                </c:pt>
                <c:pt idx="6">
                  <c:v>67</c:v>
                </c:pt>
                <c:pt idx="7">
                  <c:v>70</c:v>
                </c:pt>
                <c:pt idx="8">
                  <c:v>23</c:v>
                </c:pt>
                <c:pt idx="9">
                  <c:v>99</c:v>
                </c:pt>
                <c:pt idx="10">
                  <c:v>291</c:v>
                </c:pt>
                <c:pt idx="11">
                  <c:v>29</c:v>
                </c:pt>
                <c:pt idx="12">
                  <c:v>227</c:v>
                </c:pt>
                <c:pt idx="13">
                  <c:v>88</c:v>
                </c:pt>
                <c:pt idx="14">
                  <c:v>192</c:v>
                </c:pt>
                <c:pt idx="15">
                  <c:v>29</c:v>
                </c:pt>
                <c:pt idx="16">
                  <c:v>108</c:v>
                </c:pt>
                <c:pt idx="17">
                  <c:v>61</c:v>
                </c:pt>
                <c:pt idx="18">
                  <c:v>105</c:v>
                </c:pt>
                <c:pt idx="19">
                  <c:v>73</c:v>
                </c:pt>
                <c:pt idx="20">
                  <c:v>246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7040384"/>
        <c:axId val="125350400"/>
      </c:barChart>
      <c:catAx>
        <c:axId val="9704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3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25350400"/>
        <c:crosses val="autoZero"/>
        <c:auto val="1"/>
        <c:lblAlgn val="ctr"/>
        <c:lblOffset val="100"/>
        <c:noMultiLvlLbl val="0"/>
      </c:catAx>
      <c:valAx>
        <c:axId val="125350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18">
            <a:noFill/>
          </a:ln>
        </c:spPr>
        <c:txPr>
          <a:bodyPr rot="0" vert="horz"/>
          <a:lstStyle/>
          <a:p>
            <a:pPr>
              <a:defRPr sz="1399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97040384"/>
        <c:crosses val="autoZero"/>
        <c:crossBetween val="between"/>
      </c:valAx>
      <c:spPr>
        <a:noFill/>
        <a:ln w="25383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Ukupan broj od
2017. god.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8.698701248772913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901234567901231E-2"/>
                  <c:y val="-5.050858789610081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Invaliditet korisnika kredita ili člana njegova kućanstva</c:v>
                </c:pt>
                <c:pt idx="1">
                  <c:v>Rođena ili posvojena djeca korisnika kredita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424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Ukupan broj od
2018. god.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-7.856891450504566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580246913580245E-2"/>
                  <c:y val="-7.29568491832566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Invaliditet korisnika kredita ili člana njegova kućanstva</c:v>
                </c:pt>
                <c:pt idx="1">
                  <c:v>Rođena ili posvojena djeca korisnika kredita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38</c:v>
                </c:pt>
                <c:pt idx="1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099776"/>
        <c:axId val="125352128"/>
        <c:axId val="0"/>
      </c:bar3DChart>
      <c:catAx>
        <c:axId val="9709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5352128"/>
        <c:crosses val="autoZero"/>
        <c:auto val="1"/>
        <c:lblAlgn val="ctr"/>
        <c:lblOffset val="100"/>
        <c:noMultiLvlLbl val="0"/>
      </c:catAx>
      <c:valAx>
        <c:axId val="125352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099776"/>
        <c:crosses val="autoZero"/>
        <c:crossBetween val="between"/>
      </c:valAx>
      <c:spPr>
        <a:noFill/>
        <a:ln w="25402">
          <a:noFill/>
        </a:ln>
      </c:spPr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18" tIns="45160" rIns="90318" bIns="4516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2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18" tIns="45160" rIns="90318" bIns="4516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2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18" tIns="45160" rIns="90318" bIns="4516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4188"/>
            <a:ext cx="2919413" cy="492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18" tIns="45160" rIns="90318" bIns="4516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ABC179B8-998D-450E-A435-279A8B37801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331476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817" tIns="0" rIns="18817" bIns="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817" tIns="0" rIns="18817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 i="0"/>
          </a:p>
        </p:txBody>
      </p:sp>
      <p:sp>
        <p:nvSpPr>
          <p:cNvPr id="1741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4713"/>
            <a:ext cx="4938713" cy="4441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817" tIns="0" rIns="18817" bIns="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4188"/>
            <a:ext cx="291941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8817" tIns="0" rIns="18817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3114344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r-Latn-RS" altLang="sr-Latn-RS" sz="1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r-Latn-RS" sz="1000" smtClean="0"/>
              <a:t>07/16/96</a:t>
            </a:r>
            <a:endParaRPr lang="en-US" altLang="sr-Latn-RS" sz="1200" i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r-Latn-RS" altLang="sr-Latn-RS" sz="1200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r-Latn-RS" sz="1000" smtClean="0"/>
              <a:t>##</a:t>
            </a:r>
            <a:endParaRPr lang="en-US" altLang="sr-Latn-RS" sz="1200" i="0" smtClean="0"/>
          </a:p>
        </p:txBody>
      </p:sp>
      <p:sp>
        <p:nvSpPr>
          <p:cNvPr id="184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sr-Latn-R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smtClean="0">
              <a:latin typeface="Arial" charset="0"/>
            </a:endParaRPr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r-Latn-RS" altLang="sr-Latn-RS" sz="1200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r-Latn-RS" sz="1000" smtClean="0"/>
              <a:t>07/16/96</a:t>
            </a:r>
            <a:endParaRPr lang="en-US" altLang="sr-Latn-RS" sz="1200" i="0" smtClean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r-Latn-RS" altLang="sr-Latn-RS" sz="1200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r-Latn-RS" sz="1000" smtClean="0"/>
              <a:t>##</a:t>
            </a:r>
            <a:endParaRPr lang="en-US" altLang="sr-Latn-RS" sz="1200" i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r-Latn-RS" altLang="sr-Latn-RS" sz="12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r-Latn-RS" sz="1000" smtClean="0"/>
              <a:t>07/16/96</a:t>
            </a:r>
            <a:endParaRPr lang="en-US" altLang="sr-Latn-RS" sz="1200" i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r-Latn-RS" altLang="sr-Latn-RS" sz="1200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defRPr kumimoji="1" sz="40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defRPr kumimoji="1" sz="40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defRPr kumimoji="1" sz="40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defRPr kumimoji="1" sz="40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sr-Latn-RS" sz="1000" smtClean="0"/>
              <a:t>##</a:t>
            </a:r>
            <a:endParaRPr lang="en-US" altLang="sr-Latn-RS" sz="1200" i="0" smtClean="0"/>
          </a:p>
        </p:txBody>
      </p:sp>
      <p:sp>
        <p:nvSpPr>
          <p:cNvPr id="204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sr-Latn-R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89D3-E29D-4E6A-97E5-1489B8A5486F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306316E-77FC-48A0-BA4E-89D253ADB2B9}" type="slidenum">
              <a:rPr lang="en-US" altLang="sr-Latn-RS"/>
              <a:pPr lvl="1"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93886035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1BD67-803A-4B30-8D5F-D30C90DDC244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0D78-ECB1-4397-AF8E-95BB286D48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23712774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1053-7A3D-4A5C-8B8D-035E2F2B7699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0CCC6-BD77-4C23-A267-960F13EC676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2402757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0867-B1B2-4121-BC2B-1E6DF7B5414E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6EEE5-757E-49E1-B362-4A85CBD7BC0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8962017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4E916-5993-44B3-9143-0F53D4291B16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6937-C713-4438-9E6D-E012C149C85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9664718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FFB0-8974-4C78-AF6F-99D703445C82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2B6C-F4D7-4031-A249-CC994F0DA2E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44742757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4695-D5DF-47CD-BB74-7A6CD6CD3873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A9989-9AF5-41FB-B3AE-493D26DE49C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8869825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9137-271E-42C7-A6ED-E26A77040976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60C2-E28E-48B3-89D2-8DCE2ED6D96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05772506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1B94B-CAC2-4F63-91DB-E52F4253555F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9717-B2F0-415F-A147-DA447C2B309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91470119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28B9C-0CF9-43B1-9A38-7EAEBF1A9263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F7A4-778C-4826-8231-873BA9D0A92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72015269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C5E87-54B0-4621-B417-2C0E31E313AD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02761-3E3B-4E85-95EC-B769A93EE8D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74184310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hr-HR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hr-HR" altLang="sr-Latn-R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0DA4B6B-2F88-4CA3-97F5-473C0E467BB7}" type="datetime1">
              <a:rPr lang="sr-Latn-RS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301505-70FE-425B-8745-0411DB591B4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hr-HR" altLang="sr-Latn-RS" sz="3200" b="1" smtClean="0">
                <a:solidFill>
                  <a:srgbClr val="000000"/>
                </a:solidFill>
              </a:rPr>
              <a:t>Provedba subvencioniranja stambenih kredita za zahtjeve zaprimljene u 2017. i  2018. god.</a:t>
            </a:r>
            <a:endParaRPr lang="en-US" altLang="sr-Latn-RS" sz="3600" b="1" smtClean="0">
              <a:solidFill>
                <a:srgbClr val="FF0000"/>
              </a:solidFill>
            </a:endParaRPr>
          </a:p>
        </p:txBody>
      </p:sp>
      <p:pic>
        <p:nvPicPr>
          <p:cNvPr id="3075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463" y="2205038"/>
            <a:ext cx="4149725" cy="2303462"/>
          </a:xfrm>
        </p:spPr>
      </p:pic>
      <p:pic>
        <p:nvPicPr>
          <p:cNvPr id="3076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5175" y="2205038"/>
            <a:ext cx="4038600" cy="2312987"/>
          </a:xfrm>
        </p:spPr>
      </p:pic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" t="-1430" r="270" b="-1430"/>
          <a:stretch>
            <a:fillRect/>
          </a:stretch>
        </p:blipFill>
        <p:spPr bwMode="auto">
          <a:xfrm>
            <a:off x="0" y="5521325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1957388" y="6167438"/>
            <a:ext cx="50022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400" b="1">
                <a:solidFill>
                  <a:srgbClr val="0066CC"/>
                </a:solidFill>
                <a:latin typeface="Arial" charset="0"/>
              </a:rPr>
              <a:t>Agencija za pravni promet i posredovanje nekretninama</a:t>
            </a:r>
            <a:endParaRPr lang="en-US" altLang="sr-Latn-RS" sz="1400" b="1">
              <a:solidFill>
                <a:srgbClr val="0066CC"/>
              </a:solidFill>
              <a:latin typeface="Arial" charset="0"/>
            </a:endParaRPr>
          </a:p>
        </p:txBody>
      </p:sp>
      <p:pic>
        <p:nvPicPr>
          <p:cNvPr id="3079" name="Picture 3" descr="Apn_logo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6167438"/>
            <a:ext cx="6461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hr-HR" altLang="sr-Latn-RS" sz="3200" smtClean="0"/>
              <a:t>Odobrene subvencije prema županijama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FA7484-C282-486D-9C56-A127FB8BAA25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9EDEA9-25E2-4E7A-B760-637CC8D4CB5E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650" y="1412875"/>
          <a:ext cx="7777163" cy="5108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849"/>
                <a:gridCol w="1135257"/>
                <a:gridCol w="1135257"/>
                <a:gridCol w="1591715"/>
                <a:gridCol w="1577085"/>
              </a:tblGrid>
              <a:tr h="80414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Županija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Ukupan broj</a:t>
                      </a:r>
                      <a:br>
                        <a:rPr lang="hr-HR" sz="1200" u="none" strike="noStrike" dirty="0">
                          <a:effectLst/>
                        </a:rPr>
                      </a:br>
                      <a:r>
                        <a:rPr lang="hr-HR" sz="1200" u="none" strike="noStrike" dirty="0">
                          <a:effectLst/>
                        </a:rPr>
                        <a:t>2017. god.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Ukupan broj</a:t>
                      </a:r>
                      <a:br>
                        <a:rPr lang="hr-HR" sz="1200" u="none" strike="noStrike" dirty="0">
                          <a:effectLst/>
                        </a:rPr>
                      </a:br>
                      <a:r>
                        <a:rPr lang="hr-HR" sz="1200" u="none" strike="noStrike" dirty="0">
                          <a:effectLst/>
                        </a:rPr>
                        <a:t>2018. god.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200" u="none" strike="noStrike">
                          <a:effectLst/>
                        </a:rPr>
                        <a:t>Ukupno</a:t>
                      </a:r>
                      <a:br>
                        <a:rPr lang="nn-NO" sz="1200" u="none" strike="noStrike">
                          <a:effectLst/>
                        </a:rPr>
                      </a:br>
                      <a:r>
                        <a:rPr lang="nn-NO" sz="1200" u="none" strike="noStrike">
                          <a:effectLst/>
                        </a:rPr>
                        <a:t>2017. i 2018. god.</a:t>
                      </a:r>
                      <a:endParaRPr lang="nn-N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Indeksi</a:t>
                      </a:r>
                      <a:br>
                        <a:rPr lang="hr-HR" sz="1200" u="none" strike="noStrike">
                          <a:effectLst/>
                        </a:rPr>
                      </a:br>
                      <a:r>
                        <a:rPr lang="hr-HR" sz="1200" u="none" strike="noStrike">
                          <a:effectLst/>
                        </a:rPr>
                        <a:t>2018. /2017. god.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Bjelovarsko - Bilogorska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47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65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112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138,30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Brodsko - Posavska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49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99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148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202,04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Dubrovačko - Neretvanska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21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40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61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190,48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Grad Zagreb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869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898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1767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103,34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Istarska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115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98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213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85,22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Karlovačka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56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64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120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114,29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Koprivničko - Križevačka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55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67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122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121,82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Krapinsko - Zagorska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47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70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117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148,94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Ličko - Senjska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23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37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164,29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200" u="none" strike="noStrike" dirty="0">
                          <a:effectLst/>
                          <a:latin typeface="Calibri" panose="020F0502020204030204" pitchFamily="34" charset="0"/>
                        </a:rPr>
                        <a:t>Međimurska </a:t>
                      </a:r>
                      <a:endParaRPr lang="vi-V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68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99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167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145,59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Osječko - Baranjska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159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291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450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183,02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Požeško - Slavonska 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44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193,33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Primorsko - Goranska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170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227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397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133,53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Sisačko - Moslavačka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66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88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154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133,33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Splitsko - Dalmatinska 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150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192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342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128,00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Šibensko - Kninska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45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181,25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Varaždinska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85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108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193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127,06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Virovitičko - Podravska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30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61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91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203,33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Vukovarsko - Srijemska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44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105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149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238,64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Zadarska 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48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73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121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152,08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1915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Zagrebačka 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190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246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436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129,47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  <a:tr h="28118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Ukupno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2314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2972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5286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128,44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21" marR="8721" marT="8718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smtClean="0">
                <a:solidFill>
                  <a:srgbClr val="000000"/>
                </a:solidFill>
              </a:rPr>
              <a:t>Odobrene subvencije prema županijama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FA7484-C282-486D-9C56-A127FB8BAA25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BFEDBC-B858-4339-A192-61F2B5EA7310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2" name="Content Placeholder 7"/>
          <p:cNvGraphicFramePr>
            <a:graphicFrameLocks noGrp="1"/>
          </p:cNvGraphicFramePr>
          <p:nvPr>
            <p:ph idx="1"/>
          </p:nvPr>
        </p:nvGraphicFramePr>
        <p:xfrm>
          <a:off x="158750" y="1608138"/>
          <a:ext cx="8772525" cy="47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smtClean="0">
                <a:solidFill>
                  <a:srgbClr val="000000"/>
                </a:solidFill>
              </a:rPr>
              <a:t>Odobrene subvencije za dodatno subvencioniranje 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EDD4A6F-7B70-4EA4-B9DC-AF899FAE567D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0906AE-B92C-4531-A6CD-6E24B72D480B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850" y="1628775"/>
          <a:ext cx="8280400" cy="4395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8077"/>
                <a:gridCol w="1093206"/>
                <a:gridCol w="1093206"/>
                <a:gridCol w="1555911"/>
              </a:tblGrid>
              <a:tr h="129613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Dodatno subvecnioniranje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Ukupan </a:t>
                      </a:r>
                      <a:r>
                        <a:rPr lang="hr-HR" sz="1400" u="none" strike="noStrike" dirty="0" smtClean="0">
                          <a:effectLst/>
                        </a:rPr>
                        <a:t>broj od</a:t>
                      </a:r>
                      <a:r>
                        <a:rPr lang="hr-HR" sz="1400" u="none" strike="noStrike" dirty="0">
                          <a:effectLst/>
                        </a:rPr>
                        <a:t/>
                      </a:r>
                      <a:br>
                        <a:rPr lang="hr-HR" sz="1400" u="none" strike="noStrike" dirty="0">
                          <a:effectLst/>
                        </a:rPr>
                      </a:br>
                      <a:r>
                        <a:rPr lang="hr-HR" sz="1400" u="none" strike="noStrike" dirty="0">
                          <a:effectLst/>
                        </a:rPr>
                        <a:t>2017. god.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Ukupan </a:t>
                      </a:r>
                      <a:r>
                        <a:rPr lang="hr-HR" sz="1400" u="none" strike="noStrike" dirty="0" smtClean="0">
                          <a:effectLst/>
                        </a:rPr>
                        <a:t>broj od</a:t>
                      </a:r>
                      <a:r>
                        <a:rPr lang="hr-HR" sz="1400" u="none" strike="noStrike" dirty="0">
                          <a:effectLst/>
                        </a:rPr>
                        <a:t/>
                      </a:r>
                      <a:br>
                        <a:rPr lang="hr-HR" sz="1400" u="none" strike="noStrike" dirty="0">
                          <a:effectLst/>
                        </a:rPr>
                      </a:br>
                      <a:r>
                        <a:rPr lang="hr-HR" sz="1400" u="none" strike="noStrike" dirty="0">
                          <a:effectLst/>
                        </a:rPr>
                        <a:t>2018. god.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400" u="none" strike="noStrike">
                          <a:effectLst/>
                        </a:rPr>
                        <a:t>Ukupno</a:t>
                      </a:r>
                      <a:br>
                        <a:rPr lang="nn-NO" sz="1400" u="none" strike="noStrike">
                          <a:effectLst/>
                        </a:rPr>
                      </a:br>
                      <a:r>
                        <a:rPr lang="nn-NO" sz="1400" u="none" strike="noStrike">
                          <a:effectLst/>
                        </a:rPr>
                        <a:t>2017. i 2018. god.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</a:tr>
              <a:tr h="105388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Invaliditet korisnika kredita ili člana njegova kućanstva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30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38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68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</a:tr>
              <a:tr h="117787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>
                          <a:effectLst/>
                        </a:rPr>
                        <a:t>Rođena ili posvojena djeca korisnika kredita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424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93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517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</a:tr>
              <a:tr h="86790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Ukupno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454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131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585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smtClean="0">
                <a:solidFill>
                  <a:srgbClr val="000000"/>
                </a:solidFill>
              </a:rPr>
              <a:t>Odobrene subvencije za dodatno subvencioniranje </a:t>
            </a:r>
            <a:endParaRPr lang="hr-HR" altLang="sr-Latn-RS" smtClean="0"/>
          </a:p>
        </p:txBody>
      </p:sp>
      <p:graphicFrame>
        <p:nvGraphicFramePr>
          <p:cNvPr id="2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EDD4A6F-7B70-4EA4-B9DC-AF899FAE567D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7BA403-6223-42A9-A754-2DF8D7A80EBB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5D3352-B7FB-480F-9F2D-E9B33294D8D9}" type="datetime1">
              <a:rPr kumimoji="0" lang="sr-Latn-RS" altLang="sr-Latn-RS" sz="800" smtClean="0">
                <a:solidFill>
                  <a:schemeClr val="accent2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20.3.2019</a:t>
            </a:fld>
            <a:endParaRPr kumimoji="0" lang="en-US" altLang="sr-Latn-RS" sz="80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38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E1E5CC-0999-49A3-BA9B-B4AE0384AA9F}" type="slidenum">
              <a:rPr kumimoji="0" lang="en-US" altLang="sr-Latn-RS" sz="1800" smtClean="0">
                <a:solidFill>
                  <a:srgbClr val="FFFFF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kumimoji="0" lang="en-US" altLang="sr-Latn-RS" sz="18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63713" y="4135438"/>
            <a:ext cx="61563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70C0"/>
                </a:solidFill>
                <a:latin typeface="Arial" charset="0"/>
              </a:rPr>
              <a:t>Agencija za pravni promet i posredovanjem nekretninama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600" b="1">
              <a:solidFill>
                <a:srgbClr val="0070C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70C0"/>
                </a:solidFill>
                <a:latin typeface="Arial" charset="0"/>
              </a:rPr>
              <a:t>www.apn.hr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70C0"/>
                </a:solidFill>
                <a:latin typeface="Arial" charset="0"/>
              </a:rPr>
              <a:t>e-mail: subvencije@apn.hr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2400" b="1">
              <a:latin typeface="Arial" charset="0"/>
            </a:endParaRPr>
          </a:p>
        </p:txBody>
      </p:sp>
      <p:pic>
        <p:nvPicPr>
          <p:cNvPr id="16389" name="Picture 7" descr="Apn_logo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73525"/>
            <a:ext cx="7508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" t="-1430" r="270" b="-1430"/>
          <a:stretch>
            <a:fillRect/>
          </a:stretch>
        </p:blipFill>
        <p:spPr bwMode="auto">
          <a:xfrm>
            <a:off x="-17463" y="2852738"/>
            <a:ext cx="9144001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2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r>
              <a:rPr lang="hr-HR" altLang="sr-Latn-RS" sz="3200" smtClean="0"/>
              <a:t>Provedba subvencioniranja stambenih kredita za zahtjeve zaprimljene u 2017. i 2018. god.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FA7484-C282-486D-9C56-A127FB8BAA25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8C5722-E5A9-426D-B069-D9208A40AD05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55650" y="1844675"/>
          <a:ext cx="7561263" cy="3862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6292"/>
                <a:gridCol w="1476469"/>
                <a:gridCol w="1212834"/>
                <a:gridCol w="1212834"/>
                <a:gridCol w="1212834"/>
              </a:tblGrid>
              <a:tr h="107994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Status zahtjeva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Ukupan broj</a:t>
                      </a:r>
                      <a:br>
                        <a:rPr lang="hr-HR" sz="1400" u="none" strike="noStrike" dirty="0">
                          <a:effectLst/>
                        </a:rPr>
                      </a:br>
                      <a:r>
                        <a:rPr lang="hr-HR" sz="1400" u="none" strike="noStrike" dirty="0">
                          <a:effectLst/>
                        </a:rPr>
                        <a:t>2017. god.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Ukupan broj</a:t>
                      </a:r>
                      <a:br>
                        <a:rPr lang="hr-HR" sz="1400" u="none" strike="noStrike" dirty="0">
                          <a:effectLst/>
                        </a:rPr>
                      </a:br>
                      <a:r>
                        <a:rPr lang="hr-HR" sz="1400" u="none" strike="noStrike" dirty="0">
                          <a:effectLst/>
                        </a:rPr>
                        <a:t>2018. god.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400" u="none" strike="noStrike">
                          <a:effectLst/>
                        </a:rPr>
                        <a:t>Ukupno</a:t>
                      </a:r>
                      <a:br>
                        <a:rPr lang="nn-NO" sz="1400" u="none" strike="noStrike">
                          <a:effectLst/>
                        </a:rPr>
                      </a:br>
                      <a:r>
                        <a:rPr lang="nn-NO" sz="1400" u="none" strike="noStrike">
                          <a:effectLst/>
                        </a:rPr>
                        <a:t>2017. i 2018. god.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Indeksi</a:t>
                      </a:r>
                      <a:br>
                        <a:rPr lang="hr-HR" sz="1400" u="none" strike="noStrike">
                          <a:effectLst/>
                        </a:rPr>
                      </a:br>
                      <a:r>
                        <a:rPr lang="hr-HR" sz="1400" u="none" strike="noStrike">
                          <a:effectLst/>
                        </a:rPr>
                        <a:t>2018. /2017. god.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</a:tr>
              <a:tr h="75201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Zaprimljeni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2399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3033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5432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126,43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</a:tr>
              <a:tr h="75201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Odobreni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2314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2972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5286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128,44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</a:tr>
              <a:tr h="127841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Odbijeni, odustali ili raskinuti </a:t>
                      </a:r>
                      <a:r>
                        <a:rPr lang="it-IT" sz="1400" u="none" strike="noStrike" dirty="0" smtClean="0">
                          <a:effectLst/>
                        </a:rPr>
                        <a:t>Ugovori</a:t>
                      </a:r>
                      <a:r>
                        <a:rPr lang="hr-HR" sz="1400" u="none" strike="noStrike" dirty="0" smtClean="0">
                          <a:effectLst/>
                        </a:rPr>
                        <a:t>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85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61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146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71,76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3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smtClean="0">
                <a:solidFill>
                  <a:srgbClr val="000000"/>
                </a:solidFill>
              </a:rPr>
              <a:t>Provedba subvencioniranja stambenih kredita za zahtjeve zaprimljene u 2017. i 2018. god.</a:t>
            </a:r>
            <a:endParaRPr lang="hr-HR" altLang="sr-Latn-RS" smtClean="0"/>
          </a:p>
        </p:txBody>
      </p:sp>
      <p:graphicFrame>
        <p:nvGraphicFramePr>
          <p:cNvPr id="2" name="Content Placeholder 5"/>
          <p:cNvGraphicFramePr>
            <a:graphicFrameLocks noGrp="1"/>
          </p:cNvGraphicFramePr>
          <p:nvPr>
            <p:ph idx="1"/>
          </p:nvPr>
        </p:nvGraphicFramePr>
        <p:xfrm>
          <a:off x="466725" y="1597025"/>
          <a:ext cx="8029575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EDD4A6F-7B70-4EA4-B9DC-AF899FAE567D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198C1C-17C9-4143-965D-682DF5A259C2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hr-HR" altLang="sr-Latn-RS" sz="3200" smtClean="0">
                <a:solidFill>
                  <a:srgbClr val="000000"/>
                </a:solidFill>
              </a:rPr>
              <a:t>Odobrene subvencije prema namjeni kreditiranja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FA7484-C282-486D-9C56-A127FB8BAA25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D6212E-AEB7-4F2A-869E-64667A9A00EC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650" y="1412875"/>
          <a:ext cx="7632700" cy="4473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5960"/>
                <a:gridCol w="1396685"/>
                <a:gridCol w="1396685"/>
                <a:gridCol w="1396685"/>
                <a:gridCol w="1396685"/>
              </a:tblGrid>
              <a:tr h="122409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Nekretnina </a:t>
                      </a:r>
                      <a:br>
                        <a:rPr lang="hr-HR" sz="1400" u="none" strike="noStrike" dirty="0">
                          <a:effectLst/>
                        </a:rPr>
                      </a:br>
                      <a:r>
                        <a:rPr lang="hr-HR" sz="1400" u="none" strike="noStrike" dirty="0">
                          <a:effectLst/>
                        </a:rPr>
                        <a:t>(prema namjeni kreditiranja)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Ukupan broj</a:t>
                      </a:r>
                      <a:br>
                        <a:rPr lang="hr-HR" sz="1400" u="none" strike="noStrike" dirty="0">
                          <a:effectLst/>
                        </a:rPr>
                      </a:br>
                      <a:r>
                        <a:rPr lang="hr-HR" sz="1400" u="none" strike="noStrike" dirty="0">
                          <a:effectLst/>
                        </a:rPr>
                        <a:t>2017. god.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Ukupan broj</a:t>
                      </a:r>
                      <a:br>
                        <a:rPr lang="hr-HR" sz="1400" u="none" strike="noStrike">
                          <a:effectLst/>
                        </a:rPr>
                      </a:br>
                      <a:r>
                        <a:rPr lang="hr-HR" sz="1400" u="none" strike="noStrike">
                          <a:effectLst/>
                        </a:rPr>
                        <a:t>2018. god.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400" u="none" strike="noStrike">
                          <a:effectLst/>
                        </a:rPr>
                        <a:t>Ukupno</a:t>
                      </a:r>
                      <a:br>
                        <a:rPr lang="nn-NO" sz="1400" u="none" strike="noStrike">
                          <a:effectLst/>
                        </a:rPr>
                      </a:br>
                      <a:r>
                        <a:rPr lang="nn-NO" sz="1400" u="none" strike="noStrike">
                          <a:effectLst/>
                        </a:rPr>
                        <a:t>2017. i 2018. god.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Indeksi</a:t>
                      </a:r>
                      <a:br>
                        <a:rPr lang="hr-HR" sz="1400" u="none" strike="noStrike">
                          <a:effectLst/>
                        </a:rPr>
                      </a:br>
                      <a:r>
                        <a:rPr lang="hr-HR" sz="1400" u="none" strike="noStrike">
                          <a:effectLst/>
                        </a:rPr>
                        <a:t>2018. /2017. god.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1237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Stan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1677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1918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3595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114,37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1237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Kuća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461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749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1210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162,47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1237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Izgradnja kuće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176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305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481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173,30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1237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Ukupno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2314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2972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5286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128,44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smtClean="0">
                <a:solidFill>
                  <a:srgbClr val="000000"/>
                </a:solidFill>
              </a:rPr>
              <a:t>Odobrene subvencije prema namjeni kreditiranja 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FA7484-C282-486D-9C56-A127FB8BAA25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93ED32-9D4E-46B8-8E53-551CCC26F4E8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r>
              <a:rPr lang="hr-HR" altLang="sr-Latn-RS" sz="3200" smtClean="0"/>
              <a:t>Odobrene subvencije prema kreditnim institucijama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427B0F-F803-43D6-BC43-3E5B96F7B9E8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F832A4-6CFE-4653-B9F7-6B367ED8A15A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188" y="1268413"/>
          <a:ext cx="8255000" cy="5124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284"/>
                <a:gridCol w="1341429"/>
                <a:gridCol w="1341429"/>
                <a:gridCol w="1341429"/>
                <a:gridCol w="1341429"/>
              </a:tblGrid>
              <a:tr h="91038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Kreditna institucija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Ukupan broj</a:t>
                      </a:r>
                      <a:br>
                        <a:rPr lang="hr-HR" sz="1400" u="none" strike="noStrike">
                          <a:effectLst/>
                        </a:rPr>
                      </a:br>
                      <a:r>
                        <a:rPr lang="hr-HR" sz="1400" u="none" strike="noStrike">
                          <a:effectLst/>
                        </a:rPr>
                        <a:t>2017. god.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Ukupan broj</a:t>
                      </a:r>
                      <a:br>
                        <a:rPr lang="hr-HR" sz="1400" u="none" strike="noStrike">
                          <a:effectLst/>
                        </a:rPr>
                      </a:br>
                      <a:r>
                        <a:rPr lang="hr-HR" sz="1400" u="none" strike="noStrike">
                          <a:effectLst/>
                        </a:rPr>
                        <a:t>2018. god.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400" u="none" strike="noStrike">
                          <a:effectLst/>
                        </a:rPr>
                        <a:t>Ukupno</a:t>
                      </a:r>
                      <a:br>
                        <a:rPr lang="nn-NO" sz="1400" u="none" strike="noStrike">
                          <a:effectLst/>
                        </a:rPr>
                      </a:br>
                      <a:r>
                        <a:rPr lang="nn-NO" sz="1400" u="none" strike="noStrike">
                          <a:effectLst/>
                        </a:rPr>
                        <a:t>2017. i 2018. god.</a:t>
                      </a:r>
                      <a:endParaRPr lang="nn-N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Indeksi</a:t>
                      </a:r>
                      <a:br>
                        <a:rPr lang="hr-HR" sz="1400" u="none" strike="noStrike">
                          <a:effectLst/>
                        </a:rPr>
                      </a:br>
                      <a:r>
                        <a:rPr lang="hr-HR" sz="1400" u="none" strike="noStrike">
                          <a:effectLst/>
                        </a:rPr>
                        <a:t>2018. /2017. god.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44883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ERSTE&amp;STEIERMARKISCHEBANK  d.d.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393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472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865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120,10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3684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HRVATSKA POŠTANSKA BANKA d.d.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113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246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359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217,70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3684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HPB – STAMBENA ŠTEDIONICA d.d.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/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12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12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/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44883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ISTARSKA KREDITNA BANKA UMAG d.d.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3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6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9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200,00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3684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KARLOVAČKA BANKA d.d.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7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9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16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128,57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3684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OTP BANKA d.d.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174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215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389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123,56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3684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PODRAVSKA BANKA d.d.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3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5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8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166,67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3684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PRIVREDNA BANKA ZAGREB d.d.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705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1054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1759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149,50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3684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RAIFFEISEN BANK AUSTRIA d.d.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98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141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239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143,88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3684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ZAGREBAČKA BANKA d.d.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818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</a:rPr>
                        <a:t>812</a:t>
                      </a:r>
                      <a:endParaRPr lang="hr-H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1630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</a:rPr>
                        <a:t>99,27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36848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Ukupno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2314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2972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5286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dirty="0">
                          <a:effectLst/>
                        </a:rPr>
                        <a:t>128,44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856663" cy="1143000"/>
          </a:xfrm>
        </p:spPr>
        <p:txBody>
          <a:bodyPr/>
          <a:lstStyle/>
          <a:p>
            <a:r>
              <a:rPr lang="hr-HR" altLang="sr-Latn-RS" sz="3200" smtClean="0"/>
              <a:t>Odobrene subvencije prema kreditnim institucijama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427B0F-F803-43D6-BC43-3E5B96F7B9E8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2F1BB7-30DB-48AB-BC95-91E1CE942224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80400" cy="489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785225" cy="1143000"/>
          </a:xfrm>
        </p:spPr>
        <p:txBody>
          <a:bodyPr/>
          <a:lstStyle/>
          <a:p>
            <a:r>
              <a:rPr lang="hr-HR" altLang="sr-Latn-RS" sz="3200" smtClean="0"/>
              <a:t>Odobrene subvencije prema indeksu razvijenosti grada ili općine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FA7484-C282-486D-9C56-A127FB8BAA25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1B97E-8A14-445F-BB7C-D36A9F29C600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7088" y="1484313"/>
          <a:ext cx="7489825" cy="468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2764"/>
                <a:gridCol w="922590"/>
                <a:gridCol w="922590"/>
                <a:gridCol w="1317244"/>
                <a:gridCol w="1304637"/>
              </a:tblGrid>
              <a:tr h="116609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Indeks razvijenosti grada ili općine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Ukupan broj</a:t>
                      </a:r>
                      <a:br>
                        <a:rPr lang="hr-HR" sz="1200" u="none" strike="noStrike">
                          <a:effectLst/>
                        </a:rPr>
                      </a:br>
                      <a:r>
                        <a:rPr lang="hr-HR" sz="1200" u="none" strike="noStrike">
                          <a:effectLst/>
                        </a:rPr>
                        <a:t>2017. god.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Ukupan broj</a:t>
                      </a:r>
                      <a:br>
                        <a:rPr lang="hr-HR" sz="1200" u="none" strike="noStrike">
                          <a:effectLst/>
                        </a:rPr>
                      </a:br>
                      <a:r>
                        <a:rPr lang="hr-HR" sz="1200" u="none" strike="noStrike">
                          <a:effectLst/>
                        </a:rPr>
                        <a:t>2018. god.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200" u="none" strike="noStrike">
                          <a:effectLst/>
                        </a:rPr>
                        <a:t>Ukupno</a:t>
                      </a:r>
                      <a:br>
                        <a:rPr lang="nn-NO" sz="1200" u="none" strike="noStrike">
                          <a:effectLst/>
                        </a:rPr>
                      </a:br>
                      <a:r>
                        <a:rPr lang="nn-NO" sz="1200" u="none" strike="noStrike">
                          <a:effectLst/>
                        </a:rPr>
                        <a:t>2017. i 2018. god.</a:t>
                      </a:r>
                      <a:endParaRPr lang="nn-N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Indeksi</a:t>
                      </a:r>
                      <a:br>
                        <a:rPr lang="hr-HR" sz="1200" u="none" strike="noStrike">
                          <a:effectLst/>
                        </a:rPr>
                      </a:br>
                      <a:r>
                        <a:rPr lang="hr-HR" sz="1200" u="none" strike="noStrike">
                          <a:effectLst/>
                        </a:rPr>
                        <a:t>2018. /2017. god.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  <a:tr h="3429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I skupina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36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414,29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  <a:tr h="3429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II skupina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20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48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68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240,00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  <a:tr h="3429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III skupina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47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78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125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165,96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  <a:tr h="3429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IV skupina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102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204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306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200,00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  <a:tr h="3429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V skupina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89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161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250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180,90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  <a:tr h="3429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VI skupina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235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393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628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167,23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  <a:tr h="3429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VII skupina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277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376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653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135,74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  <a:tr h="34296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VIII skupina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1.537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1.683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3220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109,50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  <a:tr h="77168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Ukupno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2314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2972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5286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128,44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7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38237"/>
          </a:xfrm>
        </p:spPr>
        <p:txBody>
          <a:bodyPr/>
          <a:lstStyle/>
          <a:p>
            <a:r>
              <a:rPr lang="hr-HR" altLang="sr-Latn-RS" sz="3200" smtClean="0">
                <a:solidFill>
                  <a:srgbClr val="000000"/>
                </a:solidFill>
              </a:rPr>
              <a:t>Odobrene subvencije prema indeksu razvijenosti grada ili općine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FA7484-C282-486D-9C56-A127FB8BAA25}" type="datetime1">
              <a:rPr lang="sr-Latn-RS" smtClean="0"/>
              <a:pPr>
                <a:defRPr/>
              </a:pPr>
              <a:t>20.3.2019</a:t>
            </a:fld>
            <a:endParaRPr lang="en-US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88DE56-6D96-4E27-BDFC-E6BA358E94B2}" type="slidenum">
              <a:rPr lang="en-US" altLang="sr-Latn-RS" sz="12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sr-Latn-RS" sz="1200" smtClean="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2" name="Content Placeholder 12"/>
          <p:cNvGraphicFramePr>
            <a:graphicFrameLocks noGrp="1"/>
          </p:cNvGraphicFramePr>
          <p:nvPr>
            <p:ph idx="1"/>
          </p:nvPr>
        </p:nvGraphicFramePr>
        <p:xfrm>
          <a:off x="539750" y="1700213"/>
          <a:ext cx="83566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8018</TotalTime>
  <Words>546</Words>
  <Application>Microsoft Office PowerPoint</Application>
  <PresentationFormat>On-screen Show (4:3)</PresentationFormat>
  <Paragraphs>336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Webdings</vt:lpstr>
      <vt:lpstr>Office Theme</vt:lpstr>
      <vt:lpstr>Provedba subvencioniranja stambenih kredita za zahtjeve zaprimljene u 2017. i  2018. god.</vt:lpstr>
      <vt:lpstr>Provedba subvencioniranja stambenih kredita za zahtjeve zaprimljene u 2017. i 2018. god.</vt:lpstr>
      <vt:lpstr>Provedba subvencioniranja stambenih kredita za zahtjeve zaprimljene u 2017. i 2018. god.</vt:lpstr>
      <vt:lpstr>Odobrene subvencije prema namjeni kreditiranja</vt:lpstr>
      <vt:lpstr>Odobrene subvencije prema namjeni kreditiranja </vt:lpstr>
      <vt:lpstr>Odobrene subvencije prema kreditnim institucijama</vt:lpstr>
      <vt:lpstr>Odobrene subvencije prema kreditnim institucijama</vt:lpstr>
      <vt:lpstr>Odobrene subvencije prema indeksu razvijenosti grada ili općine</vt:lpstr>
      <vt:lpstr>Odobrene subvencije prema indeksu razvijenosti grada ili općine</vt:lpstr>
      <vt:lpstr>Odobrene subvencije prema županijama</vt:lpstr>
      <vt:lpstr>Odobrene subvencije prema županijama</vt:lpstr>
      <vt:lpstr>Odobrene subvencije za dodatno subvencioniranje </vt:lpstr>
      <vt:lpstr>Odobrene subvencije za dodatno subvencioniranje </vt:lpstr>
      <vt:lpstr>PowerPoint Presentation</vt:lpstr>
    </vt:vector>
  </TitlesOfParts>
  <Company>Ministarstvo JROG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Stanovanje i stanogradnja</dc:title>
  <dc:creator>korisnik</dc:creator>
  <cp:lastModifiedBy>Goran Golenić</cp:lastModifiedBy>
  <cp:revision>332</cp:revision>
  <cp:lastPrinted>2019-01-24T11:39:25Z</cp:lastPrinted>
  <dcterms:created xsi:type="dcterms:W3CDTF">2002-04-14T22:30:35Z</dcterms:created>
  <dcterms:modified xsi:type="dcterms:W3CDTF">2019-03-20T13:26:35Z</dcterms:modified>
</cp:coreProperties>
</file>